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56" r:id="rId3"/>
    <p:sldId id="258" r:id="rId4"/>
    <p:sldId id="261" r:id="rId5"/>
    <p:sldId id="259" r:id="rId6"/>
    <p:sldId id="260" r:id="rId7"/>
    <p:sldId id="262" r:id="rId8"/>
    <p:sldId id="263" r:id="rId9"/>
    <p:sldId id="257"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94660"/>
  </p:normalViewPr>
  <p:slideViewPr>
    <p:cSldViewPr snapToGrid="0">
      <p:cViewPr varScale="1">
        <p:scale>
          <a:sx n="89" d="100"/>
          <a:sy n="89" d="100"/>
        </p:scale>
        <p:origin x="120"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C2DAF4E-E6C0-4405-8652-42A514EEE01D}" type="datetimeFigureOut">
              <a:rPr lang="en-US" smtClean="0"/>
              <a:t>7/15/2022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5864ED-4021-463F-A7B6-3E934492000B}" type="slidenum">
              <a:rPr lang="en-US" smtClean="0"/>
              <a:t>‹#›</a:t>
            </a:fld>
            <a:endParaRPr lang="en-US"/>
          </a:p>
        </p:txBody>
      </p:sp>
    </p:spTree>
    <p:extLst>
      <p:ext uri="{BB962C8B-B14F-4D97-AF65-F5344CB8AC3E}">
        <p14:creationId xmlns:p14="http://schemas.microsoft.com/office/powerpoint/2010/main" val="3262970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C2DAF4E-E6C0-4405-8652-42A514EEE01D}" type="datetimeFigureOut">
              <a:rPr lang="en-US" smtClean="0"/>
              <a:t>7/15/2022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5864ED-4021-463F-A7B6-3E934492000B}" type="slidenum">
              <a:rPr lang="en-US" smtClean="0"/>
              <a:t>‹#›</a:t>
            </a:fld>
            <a:endParaRPr lang="en-US"/>
          </a:p>
        </p:txBody>
      </p:sp>
    </p:spTree>
    <p:extLst>
      <p:ext uri="{BB962C8B-B14F-4D97-AF65-F5344CB8AC3E}">
        <p14:creationId xmlns:p14="http://schemas.microsoft.com/office/powerpoint/2010/main" val="2550930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C2DAF4E-E6C0-4405-8652-42A514EEE01D}" type="datetimeFigureOut">
              <a:rPr lang="en-US" smtClean="0"/>
              <a:t>7/15/2022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5864ED-4021-463F-A7B6-3E934492000B}" type="slidenum">
              <a:rPr lang="en-US" smtClean="0"/>
              <a:t>‹#›</a:t>
            </a:fld>
            <a:endParaRPr lang="en-US"/>
          </a:p>
        </p:txBody>
      </p:sp>
    </p:spTree>
    <p:extLst>
      <p:ext uri="{BB962C8B-B14F-4D97-AF65-F5344CB8AC3E}">
        <p14:creationId xmlns:p14="http://schemas.microsoft.com/office/powerpoint/2010/main" val="1595489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C2DAF4E-E6C0-4405-8652-42A514EEE01D}" type="datetimeFigureOut">
              <a:rPr lang="en-US" smtClean="0"/>
              <a:t>7/15/2022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5864ED-4021-463F-A7B6-3E934492000B}" type="slidenum">
              <a:rPr lang="en-US" smtClean="0"/>
              <a:t>‹#›</a:t>
            </a:fld>
            <a:endParaRPr lang="en-US"/>
          </a:p>
        </p:txBody>
      </p:sp>
    </p:spTree>
    <p:extLst>
      <p:ext uri="{BB962C8B-B14F-4D97-AF65-F5344CB8AC3E}">
        <p14:creationId xmlns:p14="http://schemas.microsoft.com/office/powerpoint/2010/main" val="2567788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C2DAF4E-E6C0-4405-8652-42A514EEE01D}" type="datetimeFigureOut">
              <a:rPr lang="en-US" smtClean="0"/>
              <a:t>7/15/2022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5864ED-4021-463F-A7B6-3E934492000B}" type="slidenum">
              <a:rPr lang="en-US" smtClean="0"/>
              <a:t>‹#›</a:t>
            </a:fld>
            <a:endParaRPr lang="en-US"/>
          </a:p>
        </p:txBody>
      </p:sp>
    </p:spTree>
    <p:extLst>
      <p:ext uri="{BB962C8B-B14F-4D97-AF65-F5344CB8AC3E}">
        <p14:creationId xmlns:p14="http://schemas.microsoft.com/office/powerpoint/2010/main" val="3487151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C2DAF4E-E6C0-4405-8652-42A514EEE01D}" type="datetimeFigureOut">
              <a:rPr lang="en-US" smtClean="0"/>
              <a:t>7/15/2022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5864ED-4021-463F-A7B6-3E934492000B}" type="slidenum">
              <a:rPr lang="en-US" smtClean="0"/>
              <a:t>‹#›</a:t>
            </a:fld>
            <a:endParaRPr lang="en-US"/>
          </a:p>
        </p:txBody>
      </p:sp>
    </p:spTree>
    <p:extLst>
      <p:ext uri="{BB962C8B-B14F-4D97-AF65-F5344CB8AC3E}">
        <p14:creationId xmlns:p14="http://schemas.microsoft.com/office/powerpoint/2010/main" val="244171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C2DAF4E-E6C0-4405-8652-42A514EEE01D}" type="datetimeFigureOut">
              <a:rPr lang="en-US" smtClean="0"/>
              <a:t>7/15/2022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85864ED-4021-463F-A7B6-3E934492000B}" type="slidenum">
              <a:rPr lang="en-US" smtClean="0"/>
              <a:t>‹#›</a:t>
            </a:fld>
            <a:endParaRPr lang="en-US"/>
          </a:p>
        </p:txBody>
      </p:sp>
    </p:spTree>
    <p:extLst>
      <p:ext uri="{BB962C8B-B14F-4D97-AF65-F5344CB8AC3E}">
        <p14:creationId xmlns:p14="http://schemas.microsoft.com/office/powerpoint/2010/main" val="2696400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C2DAF4E-E6C0-4405-8652-42A514EEE01D}" type="datetimeFigureOut">
              <a:rPr lang="en-US" smtClean="0"/>
              <a:t>7/15/2022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85864ED-4021-463F-A7B6-3E934492000B}" type="slidenum">
              <a:rPr lang="en-US" smtClean="0"/>
              <a:t>‹#›</a:t>
            </a:fld>
            <a:endParaRPr lang="en-US"/>
          </a:p>
        </p:txBody>
      </p:sp>
    </p:spTree>
    <p:extLst>
      <p:ext uri="{BB962C8B-B14F-4D97-AF65-F5344CB8AC3E}">
        <p14:creationId xmlns:p14="http://schemas.microsoft.com/office/powerpoint/2010/main" val="3789352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2DAF4E-E6C0-4405-8652-42A514EEE01D}" type="datetimeFigureOut">
              <a:rPr lang="en-US" smtClean="0"/>
              <a:t>7/15/2022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85864ED-4021-463F-A7B6-3E934492000B}" type="slidenum">
              <a:rPr lang="en-US" smtClean="0"/>
              <a:t>‹#›</a:t>
            </a:fld>
            <a:endParaRPr lang="en-US"/>
          </a:p>
        </p:txBody>
      </p:sp>
    </p:spTree>
    <p:extLst>
      <p:ext uri="{BB962C8B-B14F-4D97-AF65-F5344CB8AC3E}">
        <p14:creationId xmlns:p14="http://schemas.microsoft.com/office/powerpoint/2010/main" val="3527289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C2DAF4E-E6C0-4405-8652-42A514EEE01D}" type="datetimeFigureOut">
              <a:rPr lang="en-US" smtClean="0"/>
              <a:t>7/15/2022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5864ED-4021-463F-A7B6-3E934492000B}" type="slidenum">
              <a:rPr lang="en-US" smtClean="0"/>
              <a:t>‹#›</a:t>
            </a:fld>
            <a:endParaRPr lang="en-US"/>
          </a:p>
        </p:txBody>
      </p:sp>
    </p:spTree>
    <p:extLst>
      <p:ext uri="{BB962C8B-B14F-4D97-AF65-F5344CB8AC3E}">
        <p14:creationId xmlns:p14="http://schemas.microsoft.com/office/powerpoint/2010/main" val="1761342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C2DAF4E-E6C0-4405-8652-42A514EEE01D}" type="datetimeFigureOut">
              <a:rPr lang="en-US" smtClean="0"/>
              <a:t>7/15/2022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5864ED-4021-463F-A7B6-3E934492000B}" type="slidenum">
              <a:rPr lang="en-US" smtClean="0"/>
              <a:t>‹#›</a:t>
            </a:fld>
            <a:endParaRPr lang="en-US"/>
          </a:p>
        </p:txBody>
      </p:sp>
    </p:spTree>
    <p:extLst>
      <p:ext uri="{BB962C8B-B14F-4D97-AF65-F5344CB8AC3E}">
        <p14:creationId xmlns:p14="http://schemas.microsoft.com/office/powerpoint/2010/main" val="310132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2DAF4E-E6C0-4405-8652-42A514EEE01D}" type="datetimeFigureOut">
              <a:rPr lang="en-US" smtClean="0"/>
              <a:t>7/15/2022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5864ED-4021-463F-A7B6-3E934492000B}" type="slidenum">
              <a:rPr lang="en-US" smtClean="0"/>
              <a:t>‹#›</a:t>
            </a:fld>
            <a:endParaRPr lang="en-US"/>
          </a:p>
        </p:txBody>
      </p:sp>
    </p:spTree>
    <p:extLst>
      <p:ext uri="{BB962C8B-B14F-4D97-AF65-F5344CB8AC3E}">
        <p14:creationId xmlns:p14="http://schemas.microsoft.com/office/powerpoint/2010/main" val="12349355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35432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1999" cy="6858000"/>
          </a:xfrm>
          <a:prstGeom prst="rect">
            <a:avLst/>
          </a:prstGeom>
        </p:spPr>
      </p:pic>
      <p:sp>
        <p:nvSpPr>
          <p:cNvPr id="5" name="Title 4"/>
          <p:cNvSpPr>
            <a:spLocks noGrp="1"/>
          </p:cNvSpPr>
          <p:nvPr>
            <p:ph type="title"/>
          </p:nvPr>
        </p:nvSpPr>
        <p:spPr>
          <a:xfrm>
            <a:off x="838200" y="365125"/>
            <a:ext cx="5336689" cy="5906583"/>
          </a:xfrm>
        </p:spPr>
        <p:txBody>
          <a:bodyPr>
            <a:normAutofit/>
          </a:bodyPr>
          <a:lstStyle/>
          <a:p>
            <a:r>
              <a:rPr lang="en-US" sz="2800" smtClean="0"/>
              <a:t>Target Pasar </a:t>
            </a:r>
            <a:br>
              <a:rPr lang="en-US" sz="2800" smtClean="0"/>
            </a:br>
            <a:r>
              <a:rPr lang="en-US" sz="2800" smtClean="0"/>
              <a:t> </a:t>
            </a:r>
            <a:r>
              <a:rPr lang="en-US" sz="1800"/>
              <a:t>Pasar yang ditargetkan </a:t>
            </a:r>
            <a:r>
              <a:rPr lang="en-US" sz="1800"/>
              <a:t>untuk </a:t>
            </a:r>
            <a:r>
              <a:rPr lang="en-US" sz="1800" smtClean="0"/>
              <a:t>produk </a:t>
            </a:r>
            <a:r>
              <a:rPr lang="en-US" sz="1800"/>
              <a:t>tas ini adalah semua orang dari wanita sampai pria, </a:t>
            </a:r>
            <a:r>
              <a:rPr lang="en-US" sz="1800"/>
              <a:t>mulai </a:t>
            </a:r>
            <a:r>
              <a:rPr lang="en-US" sz="1800" smtClean="0"/>
              <a:t>dari orang </a:t>
            </a:r>
            <a:r>
              <a:rPr lang="en-US" sz="1800"/>
              <a:t>dewasa para karyawan kantoran, mahasiswa atau pun para pelajar</a:t>
            </a:r>
          </a:p>
        </p:txBody>
      </p:sp>
      <p:pic>
        <p:nvPicPr>
          <p:cNvPr id="7" name="Picture 6"/>
          <p:cNvPicPr>
            <a:picLocks noChangeAspect="1"/>
          </p:cNvPicPr>
          <p:nvPr/>
        </p:nvPicPr>
        <p:blipFill>
          <a:blip r:embed="rId3"/>
          <a:stretch>
            <a:fillRect/>
          </a:stretch>
        </p:blipFill>
        <p:spPr>
          <a:xfrm>
            <a:off x="7325844" y="365126"/>
            <a:ext cx="4389233" cy="5390216"/>
          </a:xfrm>
          <a:prstGeom prst="rect">
            <a:avLst/>
          </a:prstGeom>
        </p:spPr>
      </p:pic>
    </p:spTree>
    <p:extLst>
      <p:ext uri="{BB962C8B-B14F-4D97-AF65-F5344CB8AC3E}">
        <p14:creationId xmlns:p14="http://schemas.microsoft.com/office/powerpoint/2010/main" val="728581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 y="0"/>
            <a:ext cx="12192000" cy="6858000"/>
          </a:xfrm>
          <a:prstGeom prst="rect">
            <a:avLst/>
          </a:prstGeom>
        </p:spPr>
      </p:pic>
      <p:sp>
        <p:nvSpPr>
          <p:cNvPr id="6" name="Title 5"/>
          <p:cNvSpPr>
            <a:spLocks noGrp="1"/>
          </p:cNvSpPr>
          <p:nvPr>
            <p:ph type="title"/>
          </p:nvPr>
        </p:nvSpPr>
        <p:spPr>
          <a:xfrm>
            <a:off x="333487" y="365125"/>
            <a:ext cx="7422777" cy="5411731"/>
          </a:xfrm>
        </p:spPr>
        <p:txBody>
          <a:bodyPr>
            <a:normAutofit/>
          </a:bodyPr>
          <a:lstStyle/>
          <a:p>
            <a:r>
              <a:rPr lang="en-US" sz="1600" smtClean="0"/>
              <a:t>Rincian Produk	</a:t>
            </a:r>
            <a:br>
              <a:rPr lang="en-US" sz="1600" smtClean="0"/>
            </a:br>
            <a:r>
              <a:rPr lang="en-US" sz="1600" smtClean="0"/>
              <a:t/>
            </a:r>
            <a:br>
              <a:rPr lang="en-US" sz="1600" smtClean="0"/>
            </a:br>
            <a:r>
              <a:rPr lang="en-US" sz="1600" smtClean="0"/>
              <a:t>Bahan		: Polyester</a:t>
            </a:r>
            <a:br>
              <a:rPr lang="en-US" sz="1600" smtClean="0"/>
            </a:br>
            <a:r>
              <a:rPr lang="en-US" sz="1600" smtClean="0"/>
              <a:t>Tekstur Kulit	: Bersifat water resistant(tahan air), tidak mudah melar , dan 		  tahan terhadap bakteri</a:t>
            </a:r>
            <a:br>
              <a:rPr lang="en-US" sz="1600" smtClean="0"/>
            </a:br>
            <a:r>
              <a:rPr lang="en-US" sz="1600" smtClean="0"/>
              <a:t>Ukuran Tas		: 52 x 12 x 35</a:t>
            </a:r>
            <a:br>
              <a:rPr lang="en-US" sz="1600" smtClean="0"/>
            </a:br>
            <a:endParaRPr lang="en-US" sz="1600"/>
          </a:p>
        </p:txBody>
      </p:sp>
      <p:pic>
        <p:nvPicPr>
          <p:cNvPr id="7" name="Picture 6"/>
          <p:cNvPicPr>
            <a:picLocks noChangeAspect="1"/>
          </p:cNvPicPr>
          <p:nvPr/>
        </p:nvPicPr>
        <p:blipFill>
          <a:blip r:embed="rId3"/>
          <a:stretch>
            <a:fillRect/>
          </a:stretch>
        </p:blipFill>
        <p:spPr>
          <a:xfrm>
            <a:off x="8089751" y="365125"/>
            <a:ext cx="3861996" cy="5411731"/>
          </a:xfrm>
          <a:prstGeom prst="rect">
            <a:avLst/>
          </a:prstGeom>
        </p:spPr>
      </p:pic>
    </p:spTree>
    <p:extLst>
      <p:ext uri="{BB962C8B-B14F-4D97-AF65-F5344CB8AC3E}">
        <p14:creationId xmlns:p14="http://schemas.microsoft.com/office/powerpoint/2010/main" val="3499246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1999" cy="6858000"/>
          </a:xfrm>
          <a:prstGeom prst="rect">
            <a:avLst/>
          </a:prstGeom>
        </p:spPr>
      </p:pic>
      <p:pic>
        <p:nvPicPr>
          <p:cNvPr id="4" name="Picture 3"/>
          <p:cNvPicPr>
            <a:picLocks noChangeAspect="1"/>
          </p:cNvPicPr>
          <p:nvPr/>
        </p:nvPicPr>
        <p:blipFill>
          <a:blip r:embed="rId3"/>
          <a:stretch>
            <a:fillRect/>
          </a:stretch>
        </p:blipFill>
        <p:spPr>
          <a:xfrm>
            <a:off x="7365212" y="422363"/>
            <a:ext cx="4389500" cy="5698738"/>
          </a:xfrm>
          <a:prstGeom prst="rect">
            <a:avLst/>
          </a:prstGeom>
        </p:spPr>
      </p:pic>
      <p:sp>
        <p:nvSpPr>
          <p:cNvPr id="5" name="Title 4"/>
          <p:cNvSpPr>
            <a:spLocks noGrp="1"/>
          </p:cNvSpPr>
          <p:nvPr>
            <p:ph type="title"/>
          </p:nvPr>
        </p:nvSpPr>
        <p:spPr>
          <a:xfrm>
            <a:off x="387276" y="365125"/>
            <a:ext cx="6777318" cy="5755976"/>
          </a:xfrm>
        </p:spPr>
        <p:txBody>
          <a:bodyPr>
            <a:normAutofit/>
          </a:bodyPr>
          <a:lstStyle/>
          <a:p>
            <a:r>
              <a:rPr lang="en-US" sz="1800" smtClean="0"/>
              <a:t>Biaya Pembuatan Tas </a:t>
            </a:r>
            <a:br>
              <a:rPr lang="en-US" sz="1800" smtClean="0"/>
            </a:br>
            <a:r>
              <a:rPr lang="en-US" sz="1800"/>
              <a:t/>
            </a:r>
            <a:br>
              <a:rPr lang="en-US" sz="1800"/>
            </a:br>
            <a:r>
              <a:rPr lang="en-US" sz="1800" smtClean="0"/>
              <a:t>Bahan Polyester	  	 : 32.000 , ukuran (90cm)</a:t>
            </a:r>
            <a:br>
              <a:rPr lang="en-US" sz="1800" smtClean="0"/>
            </a:br>
            <a:r>
              <a:rPr lang="en-US" sz="1800" smtClean="0"/>
              <a:t>Biaya Bahan produksi lain nya  : 25.000</a:t>
            </a:r>
            <a:br>
              <a:rPr lang="en-US" sz="1800" smtClean="0"/>
            </a:br>
            <a:r>
              <a:rPr lang="en-US" sz="1800" smtClean="0"/>
              <a:t>Biaya Sewa Produksi  	 : 2.500.000/Bulan</a:t>
            </a:r>
            <a:br>
              <a:rPr lang="en-US" sz="1800" smtClean="0"/>
            </a:br>
            <a:r>
              <a:rPr lang="en-US" sz="1800" smtClean="0"/>
              <a:t>Biaya Overhead		 : 400.000/Bulan</a:t>
            </a:r>
            <a:br>
              <a:rPr lang="en-US" sz="1800" smtClean="0"/>
            </a:br>
            <a:r>
              <a:rPr lang="en-US" sz="1800"/>
              <a:t/>
            </a:r>
            <a:br>
              <a:rPr lang="en-US" sz="1800"/>
            </a:br>
            <a:r>
              <a:rPr lang="en-US" sz="1800" smtClean="0"/>
              <a:t>Harga Jual Tas	:  Rp.699.250</a:t>
            </a:r>
            <a:endParaRPr lang="en-US" sz="1800"/>
          </a:p>
        </p:txBody>
      </p:sp>
    </p:spTree>
    <p:extLst>
      <p:ext uri="{BB962C8B-B14F-4D97-AF65-F5344CB8AC3E}">
        <p14:creationId xmlns:p14="http://schemas.microsoft.com/office/powerpoint/2010/main" val="2864707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1999" cy="6858000"/>
          </a:xfrm>
          <a:prstGeom prst="rect">
            <a:avLst/>
          </a:prstGeom>
        </p:spPr>
      </p:pic>
      <p:pic>
        <p:nvPicPr>
          <p:cNvPr id="4" name="Picture 3"/>
          <p:cNvPicPr>
            <a:picLocks noChangeAspect="1"/>
          </p:cNvPicPr>
          <p:nvPr/>
        </p:nvPicPr>
        <p:blipFill>
          <a:blip r:embed="rId3"/>
          <a:stretch>
            <a:fillRect/>
          </a:stretch>
        </p:blipFill>
        <p:spPr>
          <a:xfrm>
            <a:off x="6884893" y="408791"/>
            <a:ext cx="4879265" cy="5723068"/>
          </a:xfrm>
          <a:prstGeom prst="rect">
            <a:avLst/>
          </a:prstGeom>
        </p:spPr>
      </p:pic>
      <p:sp>
        <p:nvSpPr>
          <p:cNvPr id="5" name="Title 4"/>
          <p:cNvSpPr>
            <a:spLocks noGrp="1"/>
          </p:cNvSpPr>
          <p:nvPr>
            <p:ph type="title"/>
          </p:nvPr>
        </p:nvSpPr>
        <p:spPr>
          <a:xfrm>
            <a:off x="365760" y="365125"/>
            <a:ext cx="6303981" cy="5766734"/>
          </a:xfrm>
        </p:spPr>
        <p:txBody>
          <a:bodyPr>
            <a:normAutofit/>
          </a:bodyPr>
          <a:lstStyle/>
          <a:p>
            <a:r>
              <a:rPr lang="en-US" sz="2800" smtClean="0"/>
              <a:t>Target Pasar </a:t>
            </a:r>
            <a:br>
              <a:rPr lang="en-US" sz="2800" smtClean="0"/>
            </a:br>
            <a:r>
              <a:rPr lang="en-US" sz="2800" smtClean="0"/>
              <a:t/>
            </a:r>
            <a:br>
              <a:rPr lang="en-US" sz="2800" smtClean="0"/>
            </a:br>
            <a:r>
              <a:rPr lang="en-US" sz="1800" smtClean="0"/>
              <a:t>Wanita </a:t>
            </a:r>
            <a:r>
              <a:rPr lang="en-US" sz="1800" smtClean="0"/>
              <a:t>kalangan menengah ke atas usia 18 hingga 45 tahun, yang notabenenya adalah para orang dewasa usia produktif yang bekerja</a:t>
            </a:r>
            <a:r>
              <a:rPr lang="en-US" sz="2800" smtClean="0"/>
              <a:t>. </a:t>
            </a:r>
            <a:r>
              <a:rPr lang="en-US" sz="1800" smtClean="0"/>
              <a:t>(model , artis, pejabat dll)</a:t>
            </a:r>
            <a:endParaRPr lang="en-US" sz="1800"/>
          </a:p>
        </p:txBody>
      </p:sp>
    </p:spTree>
    <p:extLst>
      <p:ext uri="{BB962C8B-B14F-4D97-AF65-F5344CB8AC3E}">
        <p14:creationId xmlns:p14="http://schemas.microsoft.com/office/powerpoint/2010/main" val="3209427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 y="0"/>
            <a:ext cx="12192000" cy="6858000"/>
          </a:xfrm>
          <a:prstGeom prst="rect">
            <a:avLst/>
          </a:prstGeom>
        </p:spPr>
      </p:pic>
      <p:pic>
        <p:nvPicPr>
          <p:cNvPr id="4" name="Picture 3"/>
          <p:cNvPicPr>
            <a:picLocks noChangeAspect="1"/>
          </p:cNvPicPr>
          <p:nvPr/>
        </p:nvPicPr>
        <p:blipFill>
          <a:blip r:embed="rId3"/>
          <a:stretch>
            <a:fillRect/>
          </a:stretch>
        </p:blipFill>
        <p:spPr>
          <a:xfrm>
            <a:off x="6809591" y="441063"/>
            <a:ext cx="4911538" cy="5766099"/>
          </a:xfrm>
          <a:prstGeom prst="rect">
            <a:avLst/>
          </a:prstGeom>
        </p:spPr>
      </p:pic>
      <p:sp>
        <p:nvSpPr>
          <p:cNvPr id="5" name="Title 4"/>
          <p:cNvSpPr>
            <a:spLocks noGrp="1"/>
          </p:cNvSpPr>
          <p:nvPr>
            <p:ph type="title"/>
          </p:nvPr>
        </p:nvSpPr>
        <p:spPr>
          <a:xfrm>
            <a:off x="247426" y="365125"/>
            <a:ext cx="6390042" cy="5842037"/>
          </a:xfrm>
        </p:spPr>
        <p:txBody>
          <a:bodyPr>
            <a:normAutofit/>
          </a:bodyPr>
          <a:lstStyle/>
          <a:p>
            <a:r>
              <a:rPr lang="en-US" sz="1800" smtClean="0"/>
              <a:t>Rincian Produk	</a:t>
            </a:r>
            <a:br>
              <a:rPr lang="en-US" sz="1800" smtClean="0"/>
            </a:br>
            <a:r>
              <a:rPr lang="en-US" sz="1800" smtClean="0"/>
              <a:t/>
            </a:r>
            <a:br>
              <a:rPr lang="en-US" sz="1800" smtClean="0"/>
            </a:br>
            <a:r>
              <a:rPr lang="en-US" sz="1800" smtClean="0"/>
              <a:t>Bahan		: Top Grain Leather(Kulit Sapi)</a:t>
            </a:r>
            <a:br>
              <a:rPr lang="en-US" sz="1800" smtClean="0"/>
            </a:br>
            <a:r>
              <a:rPr lang="en-US" sz="1800" smtClean="0"/>
              <a:t>Tekstur Kulit	: Lembut dan Lentur</a:t>
            </a:r>
            <a:br>
              <a:rPr lang="en-US" sz="1800" smtClean="0"/>
            </a:br>
            <a:r>
              <a:rPr lang="en-US" sz="1800" smtClean="0"/>
              <a:t>Ukuran Tas	: 19 x 7 x 14</a:t>
            </a:r>
            <a:br>
              <a:rPr lang="en-US" sz="1800" smtClean="0"/>
            </a:br>
            <a:endParaRPr lang="en-US" sz="1800"/>
          </a:p>
        </p:txBody>
      </p:sp>
    </p:spTree>
    <p:extLst>
      <p:ext uri="{BB962C8B-B14F-4D97-AF65-F5344CB8AC3E}">
        <p14:creationId xmlns:p14="http://schemas.microsoft.com/office/powerpoint/2010/main" val="2169254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1999" cy="6858000"/>
          </a:xfrm>
          <a:prstGeom prst="rect">
            <a:avLst/>
          </a:prstGeom>
        </p:spPr>
      </p:pic>
      <p:pic>
        <p:nvPicPr>
          <p:cNvPr id="4" name="Picture 3"/>
          <p:cNvPicPr>
            <a:picLocks noChangeAspect="1"/>
          </p:cNvPicPr>
          <p:nvPr/>
        </p:nvPicPr>
        <p:blipFill>
          <a:blip r:embed="rId3"/>
          <a:stretch>
            <a:fillRect/>
          </a:stretch>
        </p:blipFill>
        <p:spPr>
          <a:xfrm>
            <a:off x="6920181" y="437766"/>
            <a:ext cx="4913802" cy="5767316"/>
          </a:xfrm>
          <a:prstGeom prst="rect">
            <a:avLst/>
          </a:prstGeom>
        </p:spPr>
      </p:pic>
      <p:sp>
        <p:nvSpPr>
          <p:cNvPr id="5" name="Title 4"/>
          <p:cNvSpPr>
            <a:spLocks noGrp="1"/>
          </p:cNvSpPr>
          <p:nvPr>
            <p:ph type="title"/>
          </p:nvPr>
        </p:nvSpPr>
        <p:spPr>
          <a:xfrm>
            <a:off x="441064" y="365125"/>
            <a:ext cx="6217920" cy="5839957"/>
          </a:xfrm>
        </p:spPr>
        <p:txBody>
          <a:bodyPr>
            <a:normAutofit/>
          </a:bodyPr>
          <a:lstStyle/>
          <a:p>
            <a:r>
              <a:rPr lang="en-US" sz="1800" smtClean="0"/>
              <a:t>Biaya Pembuatan Tas </a:t>
            </a:r>
            <a:br>
              <a:rPr lang="en-US" sz="1800" smtClean="0"/>
            </a:br>
            <a:r>
              <a:rPr lang="en-US" sz="1800" smtClean="0"/>
              <a:t/>
            </a:r>
            <a:br>
              <a:rPr lang="en-US" sz="1800" smtClean="0"/>
            </a:br>
            <a:r>
              <a:rPr lang="en-US" sz="1800" smtClean="0"/>
              <a:t>Bahan Polyester	  	 : 295.000, ukuran(14,75 sq feet)</a:t>
            </a:r>
            <a:br>
              <a:rPr lang="en-US" sz="1800" smtClean="0"/>
            </a:br>
            <a:r>
              <a:rPr lang="en-US" sz="1800" smtClean="0"/>
              <a:t>Biaya Bahan produksi lain nya  : 45.000</a:t>
            </a:r>
            <a:br>
              <a:rPr lang="en-US" sz="1800" smtClean="0"/>
            </a:br>
            <a:r>
              <a:rPr lang="en-US" sz="1800" smtClean="0"/>
              <a:t>Biaya Sewa Produksi  	 : 2.500.000/Bulan</a:t>
            </a:r>
            <a:br>
              <a:rPr lang="en-US" sz="1800" smtClean="0"/>
            </a:br>
            <a:r>
              <a:rPr lang="en-US" sz="1800" smtClean="0"/>
              <a:t>Biaya Overhead		 : 400.000/Bulan</a:t>
            </a:r>
            <a:br>
              <a:rPr lang="en-US" sz="1800" smtClean="0"/>
            </a:br>
            <a:r>
              <a:rPr lang="en-US" sz="1800"/>
              <a:t/>
            </a:r>
            <a:br>
              <a:rPr lang="en-US" sz="1800"/>
            </a:br>
            <a:r>
              <a:rPr lang="en-US" sz="1800" b="1" u="sng" smtClean="0"/>
              <a:t>Harga Jual Tas: </a:t>
            </a:r>
            <a:r>
              <a:rPr lang="en-US" sz="1800" smtClean="0"/>
              <a:t>  5.999.999</a:t>
            </a:r>
            <a:endParaRPr lang="en-US" sz="1800" b="1" u="sng"/>
          </a:p>
        </p:txBody>
      </p:sp>
    </p:spTree>
    <p:extLst>
      <p:ext uri="{BB962C8B-B14F-4D97-AF65-F5344CB8AC3E}">
        <p14:creationId xmlns:p14="http://schemas.microsoft.com/office/powerpoint/2010/main" val="4017964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350" y="0"/>
            <a:ext cx="12192000" cy="6858000"/>
          </a:xfrm>
          <a:prstGeom prst="rect">
            <a:avLst/>
          </a:prstGeom>
        </p:spPr>
      </p:pic>
      <p:sp>
        <p:nvSpPr>
          <p:cNvPr id="4" name="Title 3"/>
          <p:cNvSpPr>
            <a:spLocks noGrp="1"/>
          </p:cNvSpPr>
          <p:nvPr>
            <p:ph type="title"/>
          </p:nvPr>
        </p:nvSpPr>
        <p:spPr>
          <a:xfrm>
            <a:off x="6428666" y="1000461"/>
            <a:ext cx="5627968" cy="5550946"/>
          </a:xfrm>
        </p:spPr>
        <p:txBody>
          <a:bodyPr>
            <a:normAutofit/>
          </a:bodyPr>
          <a:lstStyle/>
          <a:p>
            <a:r>
              <a:rPr lang="en-US" sz="1800" b="1" smtClean="0"/>
              <a:t>Oppurtunities (Kesempatan) </a:t>
            </a:r>
            <a:r>
              <a:rPr lang="en-US" sz="1800" smtClean="0"/>
              <a:t/>
            </a:r>
            <a:br>
              <a:rPr lang="en-US" sz="1800" smtClean="0"/>
            </a:br>
            <a:r>
              <a:rPr lang="en-US" sz="1200" smtClean="0"/>
              <a:t>- Promosi produk dapat dilakukan dimana saja dan kapan saja.</a:t>
            </a:r>
            <a:br>
              <a:rPr lang="en-US" sz="1200" smtClean="0"/>
            </a:br>
            <a:r>
              <a:rPr lang="en-US" sz="1200" smtClean="0"/>
              <a:t>- Produk bisa di jual online maupun offline dengan cara menyetok barang.  </a:t>
            </a:r>
            <a:br>
              <a:rPr lang="en-US" sz="1200" smtClean="0"/>
            </a:br>
            <a:r>
              <a:rPr lang="en-US" sz="1200" smtClean="0"/>
              <a:t>- Produk mudah terkenal dikalangan anak muda jaman sekarang.</a:t>
            </a:r>
            <a:br>
              <a:rPr lang="en-US" sz="1200" smtClean="0"/>
            </a:br>
            <a:r>
              <a:rPr lang="en-US" sz="1200" smtClean="0"/>
              <a:t>Selain melalui website pribadi produk dapat dipasarkan secara langsung.</a:t>
            </a:r>
            <a:br>
              <a:rPr lang="en-US" sz="1200" smtClean="0"/>
            </a:br>
            <a:r>
              <a:rPr lang="en-US" sz="1200" smtClean="0"/>
              <a:t/>
            </a:r>
            <a:br>
              <a:rPr lang="en-US" sz="1200" smtClean="0"/>
            </a:br>
            <a:r>
              <a:rPr lang="en-US" sz="1200"/>
              <a:t/>
            </a:r>
            <a:br>
              <a:rPr lang="en-US" sz="1200"/>
            </a:br>
            <a:r>
              <a:rPr lang="en-US" sz="1800" b="1" i="0" smtClean="0">
                <a:solidFill>
                  <a:srgbClr val="0C0004"/>
                </a:solidFill>
                <a:effectLst/>
                <a:latin typeface="times new roman" panose="02020603050405020304" pitchFamily="18" charset="0"/>
              </a:rPr>
              <a:t>Threaten (Ancaman)</a:t>
            </a:r>
            <a:br>
              <a:rPr lang="en-US" sz="1800" b="1" i="0" smtClean="0">
                <a:solidFill>
                  <a:srgbClr val="0C0004"/>
                </a:solidFill>
                <a:effectLst/>
                <a:latin typeface="times new roman" panose="02020603050405020304" pitchFamily="18" charset="0"/>
              </a:rPr>
            </a:br>
            <a:r>
              <a:rPr lang="en-US" sz="1800" b="1" i="0" smtClean="0">
                <a:solidFill>
                  <a:srgbClr val="0C0004"/>
                </a:solidFill>
                <a:effectLst/>
                <a:latin typeface="times new roman" panose="02020603050405020304" pitchFamily="18" charset="0"/>
              </a:rPr>
              <a:t/>
            </a:r>
            <a:br>
              <a:rPr lang="en-US" sz="1800" b="1" i="0" smtClean="0">
                <a:solidFill>
                  <a:srgbClr val="0C0004"/>
                </a:solidFill>
                <a:effectLst/>
                <a:latin typeface="times new roman" panose="02020603050405020304" pitchFamily="18" charset="0"/>
              </a:rPr>
            </a:br>
            <a:r>
              <a:rPr lang="en-US" sz="1800" b="1" i="0" smtClean="0">
                <a:solidFill>
                  <a:srgbClr val="0C0004"/>
                </a:solidFill>
                <a:effectLst/>
                <a:latin typeface="times new roman" panose="02020603050405020304" pitchFamily="18" charset="0"/>
              </a:rPr>
              <a:t>- </a:t>
            </a:r>
            <a:r>
              <a:rPr lang="en-US" sz="1200" i="0" smtClean="0">
                <a:solidFill>
                  <a:srgbClr val="0C0004"/>
                </a:solidFill>
                <a:effectLst/>
                <a:latin typeface="times new roman" panose="02020603050405020304" pitchFamily="18" charset="0"/>
              </a:rPr>
              <a:t>Harus selalu melakukan pembaruan produk, serta promosi.</a:t>
            </a:r>
            <a:br>
              <a:rPr lang="en-US" sz="1200" i="0" smtClean="0">
                <a:solidFill>
                  <a:srgbClr val="0C0004"/>
                </a:solidFill>
                <a:effectLst/>
                <a:latin typeface="times new roman" panose="02020603050405020304" pitchFamily="18" charset="0"/>
              </a:rPr>
            </a:br>
            <a:r>
              <a:rPr lang="en-US" sz="1200" smtClean="0">
                <a:solidFill>
                  <a:srgbClr val="0C0004"/>
                </a:solidFill>
                <a:latin typeface="times new roman" panose="02020603050405020304" pitchFamily="18" charset="0"/>
              </a:rPr>
              <a:t>- Banyak pesaing ternama yang produk nya lebih unggul</a:t>
            </a:r>
            <a:br>
              <a:rPr lang="en-US" sz="1200" smtClean="0">
                <a:solidFill>
                  <a:srgbClr val="0C0004"/>
                </a:solidFill>
                <a:latin typeface="times new roman" panose="02020603050405020304" pitchFamily="18" charset="0"/>
              </a:rPr>
            </a:br>
            <a:r>
              <a:rPr lang="en-US" sz="1200" smtClean="0">
                <a:solidFill>
                  <a:srgbClr val="0C0004"/>
                </a:solidFill>
                <a:latin typeface="times new roman" panose="02020603050405020304" pitchFamily="18" charset="0"/>
              </a:rPr>
              <a:t/>
            </a:r>
            <a:br>
              <a:rPr lang="en-US" sz="1200" smtClean="0">
                <a:solidFill>
                  <a:srgbClr val="0C0004"/>
                </a:solidFill>
                <a:latin typeface="times new roman" panose="02020603050405020304" pitchFamily="18" charset="0"/>
              </a:rPr>
            </a:br>
            <a:r>
              <a:rPr lang="en-US" sz="1200">
                <a:solidFill>
                  <a:srgbClr val="0C0004"/>
                </a:solidFill>
                <a:latin typeface="times new roman" panose="02020603050405020304" pitchFamily="18" charset="0"/>
              </a:rPr>
              <a:t/>
            </a:r>
            <a:br>
              <a:rPr lang="en-US" sz="1200">
                <a:solidFill>
                  <a:srgbClr val="0C0004"/>
                </a:solidFill>
                <a:latin typeface="times new roman" panose="02020603050405020304" pitchFamily="18" charset="0"/>
              </a:rPr>
            </a:br>
            <a:r>
              <a:rPr lang="en-US" sz="1200" smtClean="0">
                <a:solidFill>
                  <a:srgbClr val="0C0004"/>
                </a:solidFill>
                <a:latin typeface="times new roman" panose="02020603050405020304" pitchFamily="18" charset="0"/>
              </a:rPr>
              <a:t/>
            </a:r>
            <a:br>
              <a:rPr lang="en-US" sz="1200" smtClean="0">
                <a:solidFill>
                  <a:srgbClr val="0C0004"/>
                </a:solidFill>
                <a:latin typeface="times new roman" panose="02020603050405020304" pitchFamily="18" charset="0"/>
              </a:rPr>
            </a:br>
            <a:r>
              <a:rPr lang="en-US" sz="1200">
                <a:solidFill>
                  <a:srgbClr val="0C0004"/>
                </a:solidFill>
                <a:latin typeface="times new roman" panose="02020603050405020304" pitchFamily="18" charset="0"/>
              </a:rPr>
              <a:t/>
            </a:r>
            <a:br>
              <a:rPr lang="en-US" sz="1200">
                <a:solidFill>
                  <a:srgbClr val="0C0004"/>
                </a:solidFill>
                <a:latin typeface="times new roman" panose="02020603050405020304" pitchFamily="18" charset="0"/>
              </a:rPr>
            </a:br>
            <a:r>
              <a:rPr lang="en-US" sz="1200" smtClean="0">
                <a:solidFill>
                  <a:srgbClr val="0C0004"/>
                </a:solidFill>
                <a:latin typeface="times new roman" panose="02020603050405020304" pitchFamily="18" charset="0"/>
              </a:rPr>
              <a:t/>
            </a:r>
            <a:br>
              <a:rPr lang="en-US" sz="1200" smtClean="0">
                <a:solidFill>
                  <a:srgbClr val="0C0004"/>
                </a:solidFill>
                <a:latin typeface="times new roman" panose="02020603050405020304" pitchFamily="18" charset="0"/>
              </a:rPr>
            </a:br>
            <a:r>
              <a:rPr lang="en-US" sz="1200">
                <a:solidFill>
                  <a:srgbClr val="0C0004"/>
                </a:solidFill>
                <a:latin typeface="times new roman" panose="02020603050405020304" pitchFamily="18" charset="0"/>
              </a:rPr>
              <a:t/>
            </a:r>
            <a:br>
              <a:rPr lang="en-US" sz="1200">
                <a:solidFill>
                  <a:srgbClr val="0C0004"/>
                </a:solidFill>
                <a:latin typeface="times new roman" panose="02020603050405020304" pitchFamily="18" charset="0"/>
              </a:rPr>
            </a:br>
            <a:r>
              <a:rPr lang="en-US" sz="1200" smtClean="0">
                <a:solidFill>
                  <a:srgbClr val="0C0004"/>
                </a:solidFill>
                <a:latin typeface="times new roman" panose="02020603050405020304" pitchFamily="18" charset="0"/>
              </a:rPr>
              <a:t/>
            </a:r>
            <a:br>
              <a:rPr lang="en-US" sz="1200" smtClean="0">
                <a:solidFill>
                  <a:srgbClr val="0C0004"/>
                </a:solidFill>
                <a:latin typeface="times new roman" panose="02020603050405020304" pitchFamily="18" charset="0"/>
              </a:rPr>
            </a:br>
            <a:r>
              <a:rPr lang="en-US" sz="1200">
                <a:solidFill>
                  <a:srgbClr val="0C0004"/>
                </a:solidFill>
                <a:latin typeface="times new roman" panose="02020603050405020304" pitchFamily="18" charset="0"/>
              </a:rPr>
              <a:t/>
            </a:r>
            <a:br>
              <a:rPr lang="en-US" sz="1200">
                <a:solidFill>
                  <a:srgbClr val="0C0004"/>
                </a:solidFill>
                <a:latin typeface="times new roman" panose="02020603050405020304" pitchFamily="18" charset="0"/>
              </a:rPr>
            </a:br>
            <a:r>
              <a:rPr lang="en-US" sz="1200" smtClean="0">
                <a:solidFill>
                  <a:srgbClr val="0C0004"/>
                </a:solidFill>
                <a:latin typeface="times new roman" panose="02020603050405020304" pitchFamily="18" charset="0"/>
              </a:rPr>
              <a:t/>
            </a:r>
            <a:br>
              <a:rPr lang="en-US" sz="1200" smtClean="0">
                <a:solidFill>
                  <a:srgbClr val="0C0004"/>
                </a:solidFill>
                <a:latin typeface="times new roman" panose="02020603050405020304" pitchFamily="18" charset="0"/>
              </a:rPr>
            </a:br>
            <a:r>
              <a:rPr lang="en-US" sz="1200">
                <a:solidFill>
                  <a:srgbClr val="0C0004"/>
                </a:solidFill>
                <a:latin typeface="times new roman" panose="02020603050405020304" pitchFamily="18" charset="0"/>
              </a:rPr>
              <a:t/>
            </a:r>
            <a:br>
              <a:rPr lang="en-US" sz="1200">
                <a:solidFill>
                  <a:srgbClr val="0C0004"/>
                </a:solidFill>
                <a:latin typeface="times new roman" panose="02020603050405020304" pitchFamily="18" charset="0"/>
              </a:rPr>
            </a:br>
            <a:r>
              <a:rPr lang="en-US" sz="1200" smtClean="0">
                <a:solidFill>
                  <a:srgbClr val="0C0004"/>
                </a:solidFill>
                <a:latin typeface="times new roman" panose="02020603050405020304" pitchFamily="18" charset="0"/>
              </a:rPr>
              <a:t/>
            </a:r>
            <a:br>
              <a:rPr lang="en-US" sz="1200" smtClean="0">
                <a:solidFill>
                  <a:srgbClr val="0C0004"/>
                </a:solidFill>
                <a:latin typeface="times new roman" panose="02020603050405020304" pitchFamily="18" charset="0"/>
              </a:rPr>
            </a:br>
            <a:r>
              <a:rPr lang="en-US" sz="1200">
                <a:solidFill>
                  <a:srgbClr val="0C0004"/>
                </a:solidFill>
                <a:latin typeface="times new roman" panose="02020603050405020304" pitchFamily="18" charset="0"/>
              </a:rPr>
              <a:t/>
            </a:r>
            <a:br>
              <a:rPr lang="en-US" sz="1200">
                <a:solidFill>
                  <a:srgbClr val="0C0004"/>
                </a:solidFill>
                <a:latin typeface="times new roman" panose="02020603050405020304" pitchFamily="18" charset="0"/>
              </a:rPr>
            </a:br>
            <a:r>
              <a:rPr lang="en-US" sz="1200" smtClean="0">
                <a:solidFill>
                  <a:srgbClr val="0C0004"/>
                </a:solidFill>
                <a:latin typeface="times new roman" panose="02020603050405020304" pitchFamily="18" charset="0"/>
              </a:rPr>
              <a:t/>
            </a:r>
            <a:br>
              <a:rPr lang="en-US" sz="1200" smtClean="0">
                <a:solidFill>
                  <a:srgbClr val="0C0004"/>
                </a:solidFill>
                <a:latin typeface="times new roman" panose="02020603050405020304" pitchFamily="18" charset="0"/>
              </a:rPr>
            </a:br>
            <a:r>
              <a:rPr lang="en-US" sz="1200">
                <a:solidFill>
                  <a:srgbClr val="0C0004"/>
                </a:solidFill>
                <a:latin typeface="times new roman" panose="02020603050405020304" pitchFamily="18" charset="0"/>
              </a:rPr>
              <a:t/>
            </a:r>
            <a:br>
              <a:rPr lang="en-US" sz="1200">
                <a:solidFill>
                  <a:srgbClr val="0C0004"/>
                </a:solidFill>
                <a:latin typeface="times new roman" panose="02020603050405020304" pitchFamily="18" charset="0"/>
              </a:rPr>
            </a:br>
            <a:r>
              <a:rPr lang="en-US" sz="1200" smtClean="0">
                <a:solidFill>
                  <a:srgbClr val="0C0004"/>
                </a:solidFill>
                <a:latin typeface="times new roman" panose="02020603050405020304" pitchFamily="18" charset="0"/>
              </a:rPr>
              <a:t/>
            </a:r>
            <a:br>
              <a:rPr lang="en-US" sz="1200" smtClean="0">
                <a:solidFill>
                  <a:srgbClr val="0C0004"/>
                </a:solidFill>
                <a:latin typeface="times new roman" panose="02020603050405020304" pitchFamily="18" charset="0"/>
              </a:rPr>
            </a:br>
            <a:r>
              <a:rPr lang="en-US" sz="1200">
                <a:solidFill>
                  <a:srgbClr val="0C0004"/>
                </a:solidFill>
                <a:latin typeface="times new roman" panose="02020603050405020304" pitchFamily="18" charset="0"/>
              </a:rPr>
              <a:t/>
            </a:r>
            <a:br>
              <a:rPr lang="en-US" sz="1200">
                <a:solidFill>
                  <a:srgbClr val="0C0004"/>
                </a:solidFill>
                <a:latin typeface="times new roman" panose="02020603050405020304" pitchFamily="18" charset="0"/>
              </a:rPr>
            </a:br>
            <a:r>
              <a:rPr lang="en-US" sz="1200" smtClean="0">
                <a:solidFill>
                  <a:srgbClr val="0C0004"/>
                </a:solidFill>
                <a:latin typeface="times new roman" panose="02020603050405020304" pitchFamily="18" charset="0"/>
              </a:rPr>
              <a:t/>
            </a:r>
            <a:br>
              <a:rPr lang="en-US" sz="1200" smtClean="0">
                <a:solidFill>
                  <a:srgbClr val="0C0004"/>
                </a:solidFill>
                <a:latin typeface="times new roman" panose="02020603050405020304" pitchFamily="18" charset="0"/>
              </a:rPr>
            </a:br>
            <a:r>
              <a:rPr lang="en-US" sz="1200">
                <a:solidFill>
                  <a:srgbClr val="0C0004"/>
                </a:solidFill>
                <a:latin typeface="times new roman" panose="02020603050405020304" pitchFamily="18" charset="0"/>
              </a:rPr>
              <a:t/>
            </a:r>
            <a:br>
              <a:rPr lang="en-US" sz="1200">
                <a:solidFill>
                  <a:srgbClr val="0C0004"/>
                </a:solidFill>
                <a:latin typeface="times new roman" panose="02020603050405020304" pitchFamily="18" charset="0"/>
              </a:rPr>
            </a:br>
            <a:r>
              <a:rPr lang="en-US" sz="1200" smtClean="0">
                <a:solidFill>
                  <a:srgbClr val="0C0004"/>
                </a:solidFill>
                <a:latin typeface="times new roman" panose="02020603050405020304" pitchFamily="18" charset="0"/>
              </a:rPr>
              <a:t/>
            </a:r>
            <a:br>
              <a:rPr lang="en-US" sz="1200" smtClean="0">
                <a:solidFill>
                  <a:srgbClr val="0C0004"/>
                </a:solidFill>
                <a:latin typeface="times new roman" panose="02020603050405020304" pitchFamily="18" charset="0"/>
              </a:rPr>
            </a:br>
            <a:endParaRPr lang="en-US" sz="1200"/>
          </a:p>
        </p:txBody>
      </p:sp>
      <p:sp>
        <p:nvSpPr>
          <p:cNvPr id="6" name="Text Placeholder 5"/>
          <p:cNvSpPr>
            <a:spLocks noGrp="1"/>
          </p:cNvSpPr>
          <p:nvPr>
            <p:ph type="body" idx="1"/>
          </p:nvPr>
        </p:nvSpPr>
        <p:spPr>
          <a:xfrm>
            <a:off x="236668" y="236668"/>
            <a:ext cx="5948979" cy="6314739"/>
          </a:xfrm>
        </p:spPr>
        <p:txBody>
          <a:bodyPr>
            <a:normAutofit fontScale="92500" lnSpcReduction="20000"/>
          </a:bodyPr>
          <a:lstStyle/>
          <a:p>
            <a:endParaRPr lang="en-US" sz="1800" b="1" i="1" smtClean="0">
              <a:solidFill>
                <a:srgbClr val="0C0004"/>
              </a:solidFill>
              <a:effectLst/>
              <a:latin typeface="Arial" panose="020B0604020202020204" pitchFamily="34" charset="0"/>
            </a:endParaRPr>
          </a:p>
          <a:p>
            <a:endParaRPr lang="en-US" sz="1800" b="1" i="1">
              <a:solidFill>
                <a:srgbClr val="0C0004"/>
              </a:solidFill>
              <a:latin typeface="Arial" panose="020B0604020202020204" pitchFamily="34" charset="0"/>
            </a:endParaRPr>
          </a:p>
          <a:p>
            <a:r>
              <a:rPr lang="en-US" sz="2000" b="1" i="1" u="sng" smtClean="0">
                <a:solidFill>
                  <a:srgbClr val="0C0004"/>
                </a:solidFill>
                <a:effectLst/>
                <a:latin typeface="Arial" panose="020B0604020202020204" pitchFamily="34" charset="0"/>
              </a:rPr>
              <a:t>ANALISIS SWOT</a:t>
            </a:r>
            <a:endParaRPr lang="en-US" sz="2200" b="1" i="1" u="sng" smtClean="0">
              <a:solidFill>
                <a:srgbClr val="0C0004"/>
              </a:solidFill>
              <a:effectLst/>
              <a:latin typeface="Arial" panose="020B0604020202020204" pitchFamily="34" charset="0"/>
            </a:endParaRPr>
          </a:p>
          <a:p>
            <a:endParaRPr lang="en-US" sz="1800" b="1" i="1">
              <a:solidFill>
                <a:srgbClr val="0C0004"/>
              </a:solidFill>
              <a:latin typeface="Arial" panose="020B0604020202020204" pitchFamily="34" charset="0"/>
            </a:endParaRPr>
          </a:p>
          <a:p>
            <a:r>
              <a:rPr lang="en-US" sz="1800" b="1" i="1" smtClean="0">
                <a:solidFill>
                  <a:srgbClr val="0C0004"/>
                </a:solidFill>
                <a:effectLst/>
                <a:latin typeface="Arial" panose="020B0604020202020204" pitchFamily="34" charset="0"/>
              </a:rPr>
              <a:t>Strenght</a:t>
            </a:r>
            <a:r>
              <a:rPr lang="en-US" sz="1800" b="1" i="0" smtClean="0">
                <a:solidFill>
                  <a:srgbClr val="0C0004"/>
                </a:solidFill>
                <a:effectLst/>
                <a:latin typeface="Arial" panose="020B0604020202020204" pitchFamily="34" charset="0"/>
              </a:rPr>
              <a:t> (Kekuatan)						</a:t>
            </a:r>
          </a:p>
          <a:p>
            <a:pPr marL="171450" indent="-171450">
              <a:buFontTx/>
              <a:buChar char="-"/>
            </a:pPr>
            <a:r>
              <a:rPr lang="en-US" sz="1200" smtClean="0">
                <a:solidFill>
                  <a:srgbClr val="0C0004"/>
                </a:solidFill>
                <a:latin typeface="Arial" panose="020B0604020202020204" pitchFamily="34" charset="0"/>
              </a:rPr>
              <a:t>Produk dengan harga yang bersahabat untuk remaja muda</a:t>
            </a:r>
          </a:p>
          <a:p>
            <a:pPr marL="171450" indent="-171450">
              <a:buFontTx/>
              <a:buChar char="-"/>
            </a:pPr>
            <a:r>
              <a:rPr lang="en-US" sz="1200" smtClean="0">
                <a:solidFill>
                  <a:srgbClr val="0C0004"/>
                </a:solidFill>
                <a:effectLst/>
                <a:latin typeface="Arial" panose="020B0604020202020204" pitchFamily="34" charset="0"/>
              </a:rPr>
              <a:t>Kualitas tasnya dijamin bagus, banyak tas mahal namun tas produk saya bisa bersaing</a:t>
            </a:r>
          </a:p>
          <a:p>
            <a:pPr marL="171450" indent="-171450">
              <a:buFontTx/>
              <a:buChar char="-"/>
            </a:pPr>
            <a:r>
              <a:rPr lang="en-US" sz="1200" smtClean="0">
                <a:solidFill>
                  <a:srgbClr val="0C0004"/>
                </a:solidFill>
                <a:effectLst/>
                <a:latin typeface="Arial" panose="020B0604020202020204" pitchFamily="34" charset="0"/>
              </a:rPr>
              <a:t>Pasar yang tidak terbatas, bisa dijangkau siapa saja.</a:t>
            </a:r>
          </a:p>
          <a:p>
            <a:pPr marL="171450" indent="-171450">
              <a:buFontTx/>
              <a:buChar char="-"/>
            </a:pPr>
            <a:r>
              <a:rPr lang="en-US" sz="1200" smtClean="0">
                <a:solidFill>
                  <a:srgbClr val="0C0004"/>
                </a:solidFill>
                <a:latin typeface="Arial" panose="020B0604020202020204" pitchFamily="34" charset="0"/>
              </a:rPr>
              <a:t>Produk bergaransi</a:t>
            </a:r>
            <a:endParaRPr lang="en-US" sz="1200" smtClean="0">
              <a:solidFill>
                <a:srgbClr val="0C0004"/>
              </a:solidFill>
              <a:effectLst/>
              <a:latin typeface="Arial" panose="020B0604020202020204" pitchFamily="34" charset="0"/>
            </a:endParaRPr>
          </a:p>
          <a:p>
            <a:r>
              <a:rPr lang="en-US" sz="1800" b="1" smtClean="0">
                <a:solidFill>
                  <a:srgbClr val="0C0004"/>
                </a:solidFill>
                <a:effectLst/>
                <a:latin typeface="Arial" panose="020B0604020202020204" pitchFamily="34" charset="0"/>
              </a:rPr>
              <a:t>Weaknesses (Kelemahan)</a:t>
            </a:r>
            <a:endParaRPr lang="en-US" sz="1800" smtClean="0">
              <a:solidFill>
                <a:srgbClr val="0C0004"/>
              </a:solidFill>
              <a:effectLst/>
              <a:latin typeface="Arial" panose="020B0604020202020204" pitchFamily="34" charset="0"/>
            </a:endParaRPr>
          </a:p>
          <a:p>
            <a:pPr marL="171450" indent="-171450">
              <a:buFontTx/>
              <a:buChar char="-"/>
            </a:pPr>
            <a:r>
              <a:rPr lang="en-US" sz="1200" smtClean="0">
                <a:solidFill>
                  <a:srgbClr val="0C0004"/>
                </a:solidFill>
                <a:latin typeface="Arial" panose="020B0604020202020204" pitchFamily="34" charset="0"/>
              </a:rPr>
              <a:t>Banyak produk tiruan yang dijual lebih murah dari produk kami namun kualitasnya tidak sama</a:t>
            </a:r>
            <a:r>
              <a:rPr lang="en-US" sz="1400" smtClean="0">
                <a:solidFill>
                  <a:srgbClr val="0C0004"/>
                </a:solidFill>
                <a:latin typeface="Arial" panose="020B0604020202020204" pitchFamily="34" charset="0"/>
              </a:rPr>
              <a:t>.</a:t>
            </a:r>
          </a:p>
          <a:p>
            <a:pPr marL="171450" indent="-171450">
              <a:buFontTx/>
              <a:buChar char="-"/>
            </a:pPr>
            <a:r>
              <a:rPr lang="en-US" sz="1200" smtClean="0">
                <a:solidFill>
                  <a:srgbClr val="0C0004"/>
                </a:solidFill>
                <a:effectLst/>
                <a:latin typeface="Arial" panose="020B0604020202020204" pitchFamily="34" charset="0"/>
              </a:rPr>
              <a:t>Produk .</a:t>
            </a:r>
          </a:p>
          <a:p>
            <a:pPr marL="171450" indent="-171450">
              <a:buFontTx/>
              <a:buChar char="-"/>
            </a:pPr>
            <a:r>
              <a:rPr lang="en-US" sz="1200" smtClean="0">
                <a:solidFill>
                  <a:srgbClr val="0C0004"/>
                </a:solidFill>
                <a:latin typeface="Arial" panose="020B0604020202020204" pitchFamily="34" charset="0"/>
              </a:rPr>
              <a:t>Jumlah Stock Terbatas</a:t>
            </a:r>
          </a:p>
          <a:p>
            <a:pPr marL="171450" indent="-171450">
              <a:buFontTx/>
              <a:buChar char="-"/>
            </a:pPr>
            <a:r>
              <a:rPr lang="en-US" sz="1200" smtClean="0">
                <a:solidFill>
                  <a:srgbClr val="0C0004"/>
                </a:solidFill>
                <a:effectLst/>
                <a:latin typeface="Arial" panose="020B0604020202020204" pitchFamily="34" charset="0"/>
              </a:rPr>
              <a:t>Sering terjadi produk cacat saat produksi mengakibatkan produk yang dihasilkan dan dijual sedikit</a:t>
            </a:r>
          </a:p>
          <a:p>
            <a:pPr marL="171450" indent="-171450">
              <a:buFontTx/>
              <a:buChar char="-"/>
            </a:pPr>
            <a:r>
              <a:rPr lang="en-US" sz="1200" smtClean="0">
                <a:solidFill>
                  <a:srgbClr val="0C0004"/>
                </a:solidFill>
                <a:latin typeface="Arial" panose="020B0604020202020204" pitchFamily="34" charset="0"/>
              </a:rPr>
              <a:t>Tidak dijual di ecommerce , melainkan di website resmi perusahaan</a:t>
            </a:r>
            <a:endParaRPr lang="en-US" sz="1200" smtClean="0">
              <a:solidFill>
                <a:srgbClr val="0C0004"/>
              </a:solidFill>
              <a:effectLst/>
              <a:latin typeface="Arial" panose="020B0604020202020204" pitchFamily="34" charset="0"/>
            </a:endParaRPr>
          </a:p>
          <a:p>
            <a:endParaRPr lang="en-US" sz="1200">
              <a:solidFill>
                <a:srgbClr val="0C0004"/>
              </a:solidFill>
              <a:latin typeface="Arial" panose="020B0604020202020204" pitchFamily="34" charset="0"/>
            </a:endParaRPr>
          </a:p>
          <a:p>
            <a:r>
              <a:rPr lang="en-US" sz="1800" b="1" smtClean="0">
                <a:solidFill>
                  <a:srgbClr val="0C0004"/>
                </a:solidFill>
                <a:effectLst/>
                <a:latin typeface="Arial" panose="020B0604020202020204" pitchFamily="34" charset="0"/>
              </a:rPr>
              <a:t>Oppurtunities (Kesempatan) </a:t>
            </a:r>
          </a:p>
          <a:p>
            <a:r>
              <a:rPr lang="en-US" sz="1200" smtClean="0">
                <a:solidFill>
                  <a:srgbClr val="0C0004"/>
                </a:solidFill>
                <a:latin typeface="Arial" panose="020B0604020202020204" pitchFamily="34" charset="0"/>
              </a:rPr>
              <a:t>- Promosi produk dapat dilakukan dimana saja dan kapan saja.</a:t>
            </a:r>
          </a:p>
          <a:p>
            <a:r>
              <a:rPr lang="en-US" sz="1200" smtClean="0">
                <a:solidFill>
                  <a:srgbClr val="0C0004"/>
                </a:solidFill>
                <a:latin typeface="Arial" panose="020B0604020202020204" pitchFamily="34" charset="0"/>
              </a:rPr>
              <a:t>- Produk bisa di jual online maupun offline dengan cara menyetok barang.  </a:t>
            </a:r>
          </a:p>
          <a:p>
            <a:r>
              <a:rPr lang="en-US" sz="1200" smtClean="0">
                <a:solidFill>
                  <a:srgbClr val="0C0004"/>
                </a:solidFill>
                <a:latin typeface="Arial" panose="020B0604020202020204" pitchFamily="34" charset="0"/>
              </a:rPr>
              <a:t>- Produk mudah terkenal dikalangan anak muda jaman sekarang.</a:t>
            </a:r>
          </a:p>
          <a:p>
            <a:pPr marL="171450" indent="-171450">
              <a:buFontTx/>
              <a:buChar char="-"/>
            </a:pPr>
            <a:r>
              <a:rPr lang="en-US" sz="1200" smtClean="0">
                <a:solidFill>
                  <a:srgbClr val="0C0004"/>
                </a:solidFill>
                <a:latin typeface="Arial" panose="020B0604020202020204" pitchFamily="34" charset="0"/>
              </a:rPr>
              <a:t>Selain melalui website pribadi produk dapat dipasarkan secara langsung.</a:t>
            </a:r>
          </a:p>
          <a:p>
            <a:pPr marL="171450" indent="-171450">
              <a:buFontTx/>
              <a:buChar char="-"/>
            </a:pPr>
            <a:endParaRPr lang="en-US" sz="1200">
              <a:solidFill>
                <a:srgbClr val="0C0004"/>
              </a:solidFill>
              <a:effectLst/>
              <a:latin typeface="Arial" panose="020B0604020202020204" pitchFamily="34" charset="0"/>
            </a:endParaRPr>
          </a:p>
        </p:txBody>
      </p:sp>
    </p:spTree>
    <p:extLst>
      <p:ext uri="{BB962C8B-B14F-4D97-AF65-F5344CB8AC3E}">
        <p14:creationId xmlns:p14="http://schemas.microsoft.com/office/powerpoint/2010/main" val="2492191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 y="0"/>
            <a:ext cx="12192000" cy="6858000"/>
          </a:xfrm>
          <a:prstGeom prst="rect">
            <a:avLst/>
          </a:prstGeom>
        </p:spPr>
      </p:pic>
      <p:sp>
        <p:nvSpPr>
          <p:cNvPr id="4" name="Title 3"/>
          <p:cNvSpPr>
            <a:spLocks noGrp="1"/>
          </p:cNvSpPr>
          <p:nvPr>
            <p:ph type="title"/>
          </p:nvPr>
        </p:nvSpPr>
        <p:spPr>
          <a:xfrm>
            <a:off x="838200" y="365125"/>
            <a:ext cx="10515600" cy="5616127"/>
          </a:xfrm>
        </p:spPr>
        <p:txBody>
          <a:bodyPr>
            <a:normAutofit/>
          </a:bodyPr>
          <a:lstStyle/>
          <a:p>
            <a:r>
              <a:rPr lang="en-US" sz="1800" smtClean="0"/>
              <a:t>- Memaksimalkan promosi dengan menggunakan iklan berbayar atau endorse dengan bekerja sama bareng influencer yang pengikutnya banyak.</a:t>
            </a:r>
            <a:br>
              <a:rPr lang="en-US" sz="1800" smtClean="0"/>
            </a:br>
            <a:r>
              <a:rPr lang="en-US" sz="1800" smtClean="0"/>
              <a:t>- menjual tas melalui Website Resmi Perusahaan untuk menambah peluang calon pembeli.</a:t>
            </a:r>
            <a:br>
              <a:rPr lang="en-US" sz="1800" smtClean="0"/>
            </a:br>
            <a:r>
              <a:rPr lang="en-US" sz="1800" smtClean="0"/>
              <a:t>- </a:t>
            </a:r>
            <a:r>
              <a:rPr lang="sv-SE" sz="1800" smtClean="0"/>
              <a:t>Pemasaran untuk produk tas ini bisa dilakukan dengan cara butik fashion yang berada disekitaran lokasi </a:t>
            </a:r>
            <a:br>
              <a:rPr lang="sv-SE" sz="1800" smtClean="0"/>
            </a:br>
            <a:r>
              <a:rPr lang="sv-SE" sz="1800" smtClean="0"/>
              <a:t>- memanfaatkan kecanggihan teknologi saat ini yaitu dengan cara menawarkan usaha melalui internet dengan membuat suatu blog, website atau dengan membuat toko online gratis pada media jejaring sosial yang telah berkembang saat ini.</a:t>
            </a:r>
            <a:br>
              <a:rPr lang="sv-SE" sz="1800" smtClean="0"/>
            </a:br>
            <a:r>
              <a:rPr lang="sv-SE" sz="1800" smtClean="0"/>
              <a:t>- Digital Marketing</a:t>
            </a:r>
            <a:br>
              <a:rPr lang="sv-SE" sz="1800" smtClean="0"/>
            </a:br>
            <a:r>
              <a:rPr lang="sv-SE" sz="1800" smtClean="0"/>
              <a:t>-Cara lain untuk memasarkan produk ini juga bisa dijalankan dengan cara mengikuti beberapa pameran – pameran yang diadakan</a:t>
            </a:r>
            <a:endParaRPr lang="en-US" sz="1800"/>
          </a:p>
        </p:txBody>
      </p:sp>
    </p:spTree>
    <p:extLst>
      <p:ext uri="{BB962C8B-B14F-4D97-AF65-F5344CB8AC3E}">
        <p14:creationId xmlns:p14="http://schemas.microsoft.com/office/powerpoint/2010/main" val="1225416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TotalTime>
  <Words>39</Words>
  <Application>Microsoft Office PowerPoint</Application>
  <PresentationFormat>Widescreen</PresentationFormat>
  <Paragraphs>29</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times new roman</vt:lpstr>
      <vt:lpstr>Office Theme</vt:lpstr>
      <vt:lpstr>PowerPoint Presentation</vt:lpstr>
      <vt:lpstr>Target Pasar   Pasar yang ditargetkan untuk produk tas ini adalah semua orang dari wanita sampai pria, mulai dari orang dewasa para karyawan kantoran, mahasiswa atau pun para pelajar</vt:lpstr>
      <vt:lpstr>Rincian Produk   Bahan  : Polyester Tekstur Kulit : Bersifat water resistant(tahan air), tidak mudah melar , dan     tahan terhadap bakteri Ukuran Tas  : 52 x 12 x 35 </vt:lpstr>
      <vt:lpstr>Biaya Pembuatan Tas   Bahan Polyester     : 32.000 , ukuran (90cm) Biaya Bahan produksi lain nya  : 25.000 Biaya Sewa Produksi    : 2.500.000/Bulan Biaya Overhead   : 400.000/Bulan  Harga Jual Tas :  Rp.699.250</vt:lpstr>
      <vt:lpstr>Target Pasar   Wanita kalangan menengah ke atas usia 18 hingga 45 tahun, yang notabenenya adalah para orang dewasa usia produktif yang bekerja. (model , artis, pejabat dll)</vt:lpstr>
      <vt:lpstr>Rincian Produk   Bahan  : Top Grain Leather(Kulit Sapi) Tekstur Kulit : Lembut dan Lentur Ukuran Tas : 19 x 7 x 14 </vt:lpstr>
      <vt:lpstr>Biaya Pembuatan Tas   Bahan Polyester     : 295.000, ukuran(14,75 sq feet) Biaya Bahan produksi lain nya  : 45.000 Biaya Sewa Produksi    : 2.500.000/Bulan Biaya Overhead   : 400.000/Bulan  Harga Jual Tas:   5.999.999</vt:lpstr>
      <vt:lpstr>Oppurtunities (Kesempatan)  - Promosi produk dapat dilakukan dimana saja dan kapan saja. - Produk bisa di jual online maupun offline dengan cara menyetok barang.   - Produk mudah terkenal dikalangan anak muda jaman sekarang. Selain melalui website pribadi produk dapat dipasarkan secara langsung.   Threaten (Ancaman)  - Harus selalu melakukan pembaruan produk, serta promosi. - Banyak pesaing ternama yang produk nya lebih unggul                    </vt:lpstr>
      <vt:lpstr>- Memaksimalkan promosi dengan menggunakan iklan berbayar atau endorse dengan bekerja sama bareng influencer yang pengikutnya banyak. - menjual tas melalui Website Resmi Perusahaan untuk menambah peluang calon pembeli. - Pemasaran untuk produk tas ini bisa dilakukan dengan cara butik fashion yang berada disekitaran lokasi  - memanfaatkan kecanggihan teknologi saat ini yaitu dengan cara menawarkan usaha melalui internet dengan membuat suatu blog, website atau dengan membuat toko online gratis pada media jejaring sosial yang telah berkembang saat ini. - Digital Marketing -Cara lain untuk memasarkan produk ini juga bisa dijalankan dengan cara mengikuti beberapa pameran – pameran yang diadakan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17</cp:revision>
  <dcterms:created xsi:type="dcterms:W3CDTF">2022-07-15T12:26:10Z</dcterms:created>
  <dcterms:modified xsi:type="dcterms:W3CDTF">2022-07-15T16:41:05Z</dcterms:modified>
</cp:coreProperties>
</file>